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3"/>
  </p:notesMasterIdLst>
  <p:sldIdLst>
    <p:sldId id="308" r:id="rId2"/>
  </p:sldIdLst>
  <p:sldSz cx="49377600" cy="32918400"/>
  <p:notesSz cx="6858000" cy="9144000"/>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
      <p:font typeface="Lato" panose="020B0604020202020204" charset="0"/>
      <p:regular r:id="rId10"/>
      <p:bold r:id="rId11"/>
      <p:italic r:id="rId12"/>
      <p:boldItalic r:id="rId1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5576" userDrawn="1">
          <p15:clr>
            <a:srgbClr val="A4A3A4"/>
          </p15:clr>
        </p15:guide>
        <p15:guide id="3" pos="6024" userDrawn="1">
          <p15:clr>
            <a:srgbClr val="A4A3A4"/>
          </p15:clr>
        </p15:guide>
        <p15:guide id="4" pos="264" userDrawn="1">
          <p15:clr>
            <a:srgbClr val="A4A3A4"/>
          </p15:clr>
        </p15:guide>
        <p15:guide id="5" pos="744" userDrawn="1">
          <p15:clr>
            <a:srgbClr val="A4A3A4"/>
          </p15:clr>
        </p15:guide>
        <p15:guide id="6" orient="horz" pos="1036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aine M. Kurtovich" initials="EMK" lastIdx="8" clrIdx="0">
    <p:extLst>
      <p:ext uri="{19B8F6BF-5375-455C-9EA6-DF929625EA0E}">
        <p15:presenceInfo xmlns:p15="http://schemas.microsoft.com/office/powerpoint/2012/main" userId="S::Elaine.M.Kurtovich@kp.org::66659a26-4386-4513-805a-b6efd3c55b21" providerId="AD"/>
      </p:ext>
    </p:extLst>
  </p:cmAuthor>
  <p:cmAuthor id="2" name="Marilyn L Kwan" initials="MLK" lastIdx="3" clrIdx="1">
    <p:extLst>
      <p:ext uri="{19B8F6BF-5375-455C-9EA6-DF929625EA0E}">
        <p15:presenceInfo xmlns:p15="http://schemas.microsoft.com/office/powerpoint/2012/main" userId="S-1-5-21-1091048779-1534414635-592522955-4667" providerId="AD"/>
      </p:ext>
    </p:extLst>
  </p:cmAuthor>
  <p:cmAuthor id="3" name="Janise M Roh" initials="JMR" lastIdx="4" clrIdx="2">
    <p:extLst>
      <p:ext uri="{19B8F6BF-5375-455C-9EA6-DF929625EA0E}">
        <p15:presenceInfo xmlns:p15="http://schemas.microsoft.com/office/powerpoint/2012/main" userId="S-1-5-21-1091048779-1534414635-592522955-572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75787B"/>
    <a:srgbClr val="0077C8"/>
    <a:srgbClr val="53565A"/>
    <a:srgbClr val="B7BF10"/>
    <a:srgbClr val="71B2C9"/>
    <a:srgbClr val="AE2573"/>
    <a:srgbClr val="1D4F91"/>
    <a:srgbClr val="FF9966"/>
    <a:srgbClr val="FF05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43DABA-AC77-4051-84DC-02EBBF526199}" v="9" dt="2021-05-27T09:42:02.31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7503" autoAdjust="0"/>
    <p:restoredTop sz="95842" autoAdjust="0"/>
  </p:normalViewPr>
  <p:slideViewPr>
    <p:cSldViewPr snapToGrid="0" showGuides="1">
      <p:cViewPr varScale="1">
        <p:scale>
          <a:sx n="34" d="100"/>
          <a:sy n="34" d="100"/>
        </p:scale>
        <p:origin x="2064" y="102"/>
      </p:cViewPr>
      <p:guideLst>
        <p:guide pos="15576"/>
        <p:guide pos="6024"/>
        <p:guide pos="264"/>
        <p:guide pos="744"/>
        <p:guide orient="horz"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presProps" Target="presProps.xml"/><Relationship Id="rId10" Type="http://schemas.openxmlformats.org/officeDocument/2006/relationships/font" Target="fonts/font7.fntdata"/><Relationship Id="rId19" Type="http://schemas.microsoft.com/office/2016/11/relationships/changesInfo" Target="changesInfos/changesInfo1.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phen" userId="3d1e0f68-f8aa-415a-a7a4-d382f9567de8" providerId="ADAL" clId="{6143DABA-AC77-4051-84DC-02EBBF526199}"/>
    <pc:docChg chg="undo redo custSel delSld modSld">
      <pc:chgData name="Stephen" userId="3d1e0f68-f8aa-415a-a7a4-d382f9567de8" providerId="ADAL" clId="{6143DABA-AC77-4051-84DC-02EBBF526199}" dt="2021-05-27T09:51:32.294" v="1492" actId="1076"/>
      <pc:docMkLst>
        <pc:docMk/>
      </pc:docMkLst>
      <pc:sldChg chg="del">
        <pc:chgData name="Stephen" userId="3d1e0f68-f8aa-415a-a7a4-d382f9567de8" providerId="ADAL" clId="{6143DABA-AC77-4051-84DC-02EBBF526199}" dt="2021-05-27T07:53:55.557" v="1117" actId="47"/>
        <pc:sldMkLst>
          <pc:docMk/>
          <pc:sldMk cId="2674961354" sldId="272"/>
        </pc:sldMkLst>
      </pc:sldChg>
      <pc:sldChg chg="addSp delSp modSp mod">
        <pc:chgData name="Stephen" userId="3d1e0f68-f8aa-415a-a7a4-d382f9567de8" providerId="ADAL" clId="{6143DABA-AC77-4051-84DC-02EBBF526199}" dt="2021-05-27T09:51:32.294" v="1492" actId="1076"/>
        <pc:sldMkLst>
          <pc:docMk/>
          <pc:sldMk cId="2717730801" sldId="308"/>
        </pc:sldMkLst>
        <pc:spChg chg="add mod ord">
          <ac:chgData name="Stephen" userId="3d1e0f68-f8aa-415a-a7a4-d382f9567de8" providerId="ADAL" clId="{6143DABA-AC77-4051-84DC-02EBBF526199}" dt="2021-05-27T09:45:00.795" v="1321" actId="208"/>
          <ac:spMkLst>
            <pc:docMk/>
            <pc:sldMk cId="2717730801" sldId="308"/>
            <ac:spMk id="2" creationId="{4A351D5D-195D-4A8A-910D-887526F5AB01}"/>
          </ac:spMkLst>
        </pc:spChg>
        <pc:spChg chg="del">
          <ac:chgData name="Stephen" userId="3d1e0f68-f8aa-415a-a7a4-d382f9567de8" providerId="ADAL" clId="{6143DABA-AC77-4051-84DC-02EBBF526199}" dt="2021-05-27T07:50:49.302" v="1083" actId="478"/>
          <ac:spMkLst>
            <pc:docMk/>
            <pc:sldMk cId="2717730801" sldId="308"/>
            <ac:spMk id="2" creationId="{C29373FD-D56C-42AB-AC3C-8743474B417C}"/>
          </ac:spMkLst>
        </pc:spChg>
        <pc:spChg chg="mod">
          <ac:chgData name="Stephen" userId="3d1e0f68-f8aa-415a-a7a4-d382f9567de8" providerId="ADAL" clId="{6143DABA-AC77-4051-84DC-02EBBF526199}" dt="2021-05-27T08:34:32.710" v="1246" actId="20577"/>
          <ac:spMkLst>
            <pc:docMk/>
            <pc:sldMk cId="2717730801" sldId="308"/>
            <ac:spMk id="3" creationId="{8E35B311-3C19-412C-ADE6-EB2E4158F366}"/>
          </ac:spMkLst>
        </pc:spChg>
        <pc:spChg chg="mod">
          <ac:chgData name="Stephen" userId="3d1e0f68-f8aa-415a-a7a4-d382f9567de8" providerId="ADAL" clId="{6143DABA-AC77-4051-84DC-02EBBF526199}" dt="2021-05-27T09:48:17.290" v="1338" actId="122"/>
          <ac:spMkLst>
            <pc:docMk/>
            <pc:sldMk cId="2717730801" sldId="308"/>
            <ac:spMk id="5" creationId="{DDC4359A-7BBB-495A-96DE-65574C0C88E6}"/>
          </ac:spMkLst>
        </pc:spChg>
        <pc:spChg chg="mod">
          <ac:chgData name="Stephen" userId="3d1e0f68-f8aa-415a-a7a4-d382f9567de8" providerId="ADAL" clId="{6143DABA-AC77-4051-84DC-02EBBF526199}" dt="2021-05-27T08:32:31.740" v="1206" actId="207"/>
          <ac:spMkLst>
            <pc:docMk/>
            <pc:sldMk cId="2717730801" sldId="308"/>
            <ac:spMk id="16" creationId="{678733BE-059C-47B7-9415-5ADF2F3024F1}"/>
          </ac:spMkLst>
        </pc:spChg>
        <pc:spChg chg="add mod ord">
          <ac:chgData name="Stephen" userId="3d1e0f68-f8aa-415a-a7a4-d382f9567de8" providerId="ADAL" clId="{6143DABA-AC77-4051-84DC-02EBBF526199}" dt="2021-05-27T09:51:09.802" v="1491" actId="14100"/>
          <ac:spMkLst>
            <pc:docMk/>
            <pc:sldMk cId="2717730801" sldId="308"/>
            <ac:spMk id="18" creationId="{23EA5C99-B716-4DD7-9EC7-2DBBD9011C41}"/>
          </ac:spMkLst>
        </pc:spChg>
        <pc:spChg chg="mod">
          <ac:chgData name="Stephen" userId="3d1e0f68-f8aa-415a-a7a4-d382f9567de8" providerId="ADAL" clId="{6143DABA-AC77-4051-84DC-02EBBF526199}" dt="2021-05-27T00:02:56.669" v="24" actId="20577"/>
          <ac:spMkLst>
            <pc:docMk/>
            <pc:sldMk cId="2717730801" sldId="308"/>
            <ac:spMk id="20" creationId="{6BA4CF46-E210-4322-91D1-2A41779F64E4}"/>
          </ac:spMkLst>
        </pc:spChg>
        <pc:spChg chg="mod">
          <ac:chgData name="Stephen" userId="3d1e0f68-f8aa-415a-a7a4-d382f9567de8" providerId="ADAL" clId="{6143DABA-AC77-4051-84DC-02EBBF526199}" dt="2021-05-27T00:02:42.024" v="0"/>
          <ac:spMkLst>
            <pc:docMk/>
            <pc:sldMk cId="2717730801" sldId="308"/>
            <ac:spMk id="21" creationId="{CAC155C6-7E35-4156-B9B3-271571AF60CC}"/>
          </ac:spMkLst>
        </pc:spChg>
        <pc:spChg chg="mod">
          <ac:chgData name="Stephen" userId="3d1e0f68-f8aa-415a-a7a4-d382f9567de8" providerId="ADAL" clId="{6143DABA-AC77-4051-84DC-02EBBF526199}" dt="2021-05-27T09:51:06.704" v="1490" actId="1076"/>
          <ac:spMkLst>
            <pc:docMk/>
            <pc:sldMk cId="2717730801" sldId="308"/>
            <ac:spMk id="22" creationId="{C3F61B32-8F5A-4CA2-B549-F3CD26098007}"/>
          </ac:spMkLst>
        </pc:spChg>
        <pc:spChg chg="del">
          <ac:chgData name="Stephen" userId="3d1e0f68-f8aa-415a-a7a4-d382f9567de8" providerId="ADAL" clId="{6143DABA-AC77-4051-84DC-02EBBF526199}" dt="2021-05-27T00:07:41.794" v="45" actId="478"/>
          <ac:spMkLst>
            <pc:docMk/>
            <pc:sldMk cId="2717730801" sldId="308"/>
            <ac:spMk id="23" creationId="{1B355378-8069-4F41-9F33-76FF52B1D680}"/>
          </ac:spMkLst>
        </pc:spChg>
        <pc:spChg chg="del">
          <ac:chgData name="Stephen" userId="3d1e0f68-f8aa-415a-a7a4-d382f9567de8" providerId="ADAL" clId="{6143DABA-AC77-4051-84DC-02EBBF526199}" dt="2021-05-27T07:50:49.302" v="1083" actId="478"/>
          <ac:spMkLst>
            <pc:docMk/>
            <pc:sldMk cId="2717730801" sldId="308"/>
            <ac:spMk id="27" creationId="{12F57ED1-DAD2-4FB7-B1C8-8CC28F36B250}"/>
          </ac:spMkLst>
        </pc:spChg>
        <pc:spChg chg="mod">
          <ac:chgData name="Stephen" userId="3d1e0f68-f8aa-415a-a7a4-d382f9567de8" providerId="ADAL" clId="{6143DABA-AC77-4051-84DC-02EBBF526199}" dt="2021-05-27T09:46:33.428" v="1326" actId="20577"/>
          <ac:spMkLst>
            <pc:docMk/>
            <pc:sldMk cId="2717730801" sldId="308"/>
            <ac:spMk id="30" creationId="{1DAD2DF2-2D2F-4B86-9551-673B60096239}"/>
          </ac:spMkLst>
        </pc:spChg>
        <pc:spChg chg="del">
          <ac:chgData name="Stephen" userId="3d1e0f68-f8aa-415a-a7a4-d382f9567de8" providerId="ADAL" clId="{6143DABA-AC77-4051-84DC-02EBBF526199}" dt="2021-05-27T07:50:49.302" v="1083" actId="478"/>
          <ac:spMkLst>
            <pc:docMk/>
            <pc:sldMk cId="2717730801" sldId="308"/>
            <ac:spMk id="31" creationId="{0ABD8CD7-AD41-4A2D-85D4-1C48AAD6C1C9}"/>
          </ac:spMkLst>
        </pc:spChg>
        <pc:spChg chg="del">
          <ac:chgData name="Stephen" userId="3d1e0f68-f8aa-415a-a7a4-d382f9567de8" providerId="ADAL" clId="{6143DABA-AC77-4051-84DC-02EBBF526199}" dt="2021-05-27T07:45:05.654" v="1075" actId="478"/>
          <ac:spMkLst>
            <pc:docMk/>
            <pc:sldMk cId="2717730801" sldId="308"/>
            <ac:spMk id="41" creationId="{383FEF9C-993A-4B4A-B753-DF853B78943D}"/>
          </ac:spMkLst>
        </pc:spChg>
        <pc:spChg chg="del">
          <ac:chgData name="Stephen" userId="3d1e0f68-f8aa-415a-a7a4-d382f9567de8" providerId="ADAL" clId="{6143DABA-AC77-4051-84DC-02EBBF526199}" dt="2021-05-27T07:45:05.654" v="1075" actId="478"/>
          <ac:spMkLst>
            <pc:docMk/>
            <pc:sldMk cId="2717730801" sldId="308"/>
            <ac:spMk id="42" creationId="{69C3612B-8C96-4619-8F8E-F40BF29380E8}"/>
          </ac:spMkLst>
        </pc:spChg>
        <pc:spChg chg="mod">
          <ac:chgData name="Stephen" userId="3d1e0f68-f8aa-415a-a7a4-d382f9567de8" providerId="ADAL" clId="{6143DABA-AC77-4051-84DC-02EBBF526199}" dt="2021-05-27T09:51:32.294" v="1492" actId="1076"/>
          <ac:spMkLst>
            <pc:docMk/>
            <pc:sldMk cId="2717730801" sldId="308"/>
            <ac:spMk id="44" creationId="{28B9E4F7-7892-4ECA-9B69-42B5C2034567}"/>
          </ac:spMkLst>
        </pc:spChg>
        <pc:graphicFrameChg chg="add del">
          <ac:chgData name="Stephen" userId="3d1e0f68-f8aa-415a-a7a4-d382f9567de8" providerId="ADAL" clId="{6143DABA-AC77-4051-84DC-02EBBF526199}" dt="2021-05-27T07:50:49.302" v="1083" actId="478"/>
          <ac:graphicFrameMkLst>
            <pc:docMk/>
            <pc:sldMk cId="2717730801" sldId="308"/>
            <ac:graphicFrameMk id="28" creationId="{59BE46F5-36AB-44F8-92C7-AA2C44F1EAFC}"/>
          </ac:graphicFrameMkLst>
        </pc:graphicFrameChg>
        <pc:graphicFrameChg chg="add del mod">
          <ac:chgData name="Stephen" userId="3d1e0f68-f8aa-415a-a7a4-d382f9567de8" providerId="ADAL" clId="{6143DABA-AC77-4051-84DC-02EBBF526199}" dt="2021-05-27T09:07:00.408" v="1247" actId="478"/>
          <ac:graphicFrameMkLst>
            <pc:docMk/>
            <pc:sldMk cId="2717730801" sldId="308"/>
            <ac:graphicFrameMk id="45" creationId="{D9BAD376-08AF-42D6-BB12-A57CD29C1CFC}"/>
          </ac:graphicFrameMkLst>
        </pc:graphicFrameChg>
        <pc:picChg chg="add del mod">
          <ac:chgData name="Stephen" userId="3d1e0f68-f8aa-415a-a7a4-d382f9567de8" providerId="ADAL" clId="{6143DABA-AC77-4051-84DC-02EBBF526199}" dt="2021-05-27T09:40:38.679" v="1264" actId="478"/>
          <ac:picMkLst>
            <pc:docMk/>
            <pc:sldMk cId="2717730801" sldId="308"/>
            <ac:picMk id="6" creationId="{96D52A70-FCF6-449D-A0D9-AAF1B336F2C3}"/>
          </ac:picMkLst>
        </pc:picChg>
        <pc:picChg chg="add del mod">
          <ac:chgData name="Stephen" userId="3d1e0f68-f8aa-415a-a7a4-d382f9567de8" providerId="ADAL" clId="{6143DABA-AC77-4051-84DC-02EBBF526199}" dt="2021-05-27T00:08:52.939" v="56" actId="478"/>
          <ac:picMkLst>
            <pc:docMk/>
            <pc:sldMk cId="2717730801" sldId="308"/>
            <ac:picMk id="6" creationId="{F1B8E05D-19D3-4566-B22D-9CA6468E8212}"/>
          </ac:picMkLst>
        </pc:picChg>
        <pc:picChg chg="add del mod">
          <ac:chgData name="Stephen" userId="3d1e0f68-f8aa-415a-a7a4-d382f9567de8" providerId="ADAL" clId="{6143DABA-AC77-4051-84DC-02EBBF526199}" dt="2021-05-27T09:41:07.808" v="1271" actId="478"/>
          <ac:picMkLst>
            <pc:docMk/>
            <pc:sldMk cId="2717730801" sldId="308"/>
            <ac:picMk id="7" creationId="{5A418365-FD25-49B1-A109-53F4C5F0CCD6}"/>
          </ac:picMkLst>
        </pc:picChg>
        <pc:picChg chg="del">
          <ac:chgData name="Stephen" userId="3d1e0f68-f8aa-415a-a7a4-d382f9567de8" providerId="ADAL" clId="{6143DABA-AC77-4051-84DC-02EBBF526199}" dt="2021-05-27T07:28:43.699" v="657" actId="478"/>
          <ac:picMkLst>
            <pc:docMk/>
            <pc:sldMk cId="2717730801" sldId="308"/>
            <ac:picMk id="7" creationId="{D71C28EA-3800-4B9B-AA78-E6E74CD42F0B}"/>
          </ac:picMkLst>
        </pc:picChg>
        <pc:picChg chg="del">
          <ac:chgData name="Stephen" userId="3d1e0f68-f8aa-415a-a7a4-d382f9567de8" providerId="ADAL" clId="{6143DABA-AC77-4051-84DC-02EBBF526199}" dt="2021-05-27T00:02:45.010" v="1" actId="478"/>
          <ac:picMkLst>
            <pc:docMk/>
            <pc:sldMk cId="2717730801" sldId="308"/>
            <ac:picMk id="8" creationId="{29A22F78-13C1-44AF-AD2C-BB6BBE1DC0BE}"/>
          </ac:picMkLst>
        </pc:picChg>
        <pc:picChg chg="add del mod">
          <ac:chgData name="Stephen" userId="3d1e0f68-f8aa-415a-a7a4-d382f9567de8" providerId="ADAL" clId="{6143DABA-AC77-4051-84DC-02EBBF526199}" dt="2021-05-27T09:40:55.386" v="1270" actId="478"/>
          <ac:picMkLst>
            <pc:docMk/>
            <pc:sldMk cId="2717730801" sldId="308"/>
            <ac:picMk id="9" creationId="{8829A3E9-C0CB-4FEF-B050-0E254B0B81E0}"/>
          </ac:picMkLst>
        </pc:picChg>
        <pc:picChg chg="add del mod">
          <ac:chgData name="Stephen" userId="3d1e0f68-f8aa-415a-a7a4-d382f9567de8" providerId="ADAL" clId="{6143DABA-AC77-4051-84DC-02EBBF526199}" dt="2021-05-27T07:07:53.984" v="87" actId="478"/>
          <ac:picMkLst>
            <pc:docMk/>
            <pc:sldMk cId="2717730801" sldId="308"/>
            <ac:picMk id="10" creationId="{90F0658C-2CD0-48E6-A803-41AE9CA4B8A5}"/>
          </ac:picMkLst>
        </pc:picChg>
        <pc:picChg chg="del">
          <ac:chgData name="Stephen" userId="3d1e0f68-f8aa-415a-a7a4-d382f9567de8" providerId="ADAL" clId="{6143DABA-AC77-4051-84DC-02EBBF526199}" dt="2021-05-27T07:37:52.856" v="1037" actId="478"/>
          <ac:picMkLst>
            <pc:docMk/>
            <pc:sldMk cId="2717730801" sldId="308"/>
            <ac:picMk id="11" creationId="{52BB9747-27B5-4BDD-8F7F-6DACAED76A80}"/>
          </ac:picMkLst>
        </pc:picChg>
        <pc:picChg chg="add mod">
          <ac:chgData name="Stephen" userId="3d1e0f68-f8aa-415a-a7a4-d382f9567de8" providerId="ADAL" clId="{6143DABA-AC77-4051-84DC-02EBBF526199}" dt="2021-05-27T09:42:57.943" v="1300" actId="14861"/>
          <ac:picMkLst>
            <pc:docMk/>
            <pc:sldMk cId="2717730801" sldId="308"/>
            <ac:picMk id="11" creationId="{7785D2CD-143D-49CE-A37B-87D4C0463A2D}"/>
          </ac:picMkLst>
        </pc:picChg>
        <pc:picChg chg="add mod">
          <ac:chgData name="Stephen" userId="3d1e0f68-f8aa-415a-a7a4-d382f9567de8" providerId="ADAL" clId="{6143DABA-AC77-4051-84DC-02EBBF526199}" dt="2021-05-27T08:32:37.477" v="1207" actId="1076"/>
          <ac:picMkLst>
            <pc:docMk/>
            <pc:sldMk cId="2717730801" sldId="308"/>
            <ac:picMk id="14" creationId="{8B1D5737-841A-4230-8CC9-FB97EE0830F3}"/>
          </ac:picMkLst>
        </pc:picChg>
        <pc:picChg chg="add del mod">
          <ac:chgData name="Stephen" userId="3d1e0f68-f8aa-415a-a7a4-d382f9567de8" providerId="ADAL" clId="{6143DABA-AC77-4051-84DC-02EBBF526199}" dt="2021-05-27T09:41:27.023" v="1278" actId="478"/>
          <ac:picMkLst>
            <pc:docMk/>
            <pc:sldMk cId="2717730801" sldId="308"/>
            <ac:picMk id="15" creationId="{722C7A0E-D7CC-4809-81BB-3C85841E11A5}"/>
          </ac:picMkLst>
        </pc:picChg>
        <pc:picChg chg="add mod">
          <ac:chgData name="Stephen" userId="3d1e0f68-f8aa-415a-a7a4-d382f9567de8" providerId="ADAL" clId="{6143DABA-AC77-4051-84DC-02EBBF526199}" dt="2021-05-27T08:32:37.477" v="1207" actId="1076"/>
          <ac:picMkLst>
            <pc:docMk/>
            <pc:sldMk cId="2717730801" sldId="308"/>
            <ac:picMk id="17" creationId="{87392CD6-D855-4C0C-A3DB-FEAED79FABFC}"/>
          </ac:picMkLst>
        </pc:picChg>
        <pc:picChg chg="add mod">
          <ac:chgData name="Stephen" userId="3d1e0f68-f8aa-415a-a7a4-d382f9567de8" providerId="ADAL" clId="{6143DABA-AC77-4051-84DC-02EBBF526199}" dt="2021-05-27T08:33:15.562" v="1212" actId="1035"/>
          <ac:picMkLst>
            <pc:docMk/>
            <pc:sldMk cId="2717730801" sldId="308"/>
            <ac:picMk id="19" creationId="{37BF073B-B647-4C24-A17C-406706A8A97C}"/>
          </ac:picMkLst>
        </pc:picChg>
        <pc:picChg chg="add del mod">
          <ac:chgData name="Stephen" userId="3d1e0f68-f8aa-415a-a7a4-d382f9567de8" providerId="ADAL" clId="{6143DABA-AC77-4051-84DC-02EBBF526199}" dt="2021-05-27T09:41:49.831" v="1287" actId="478"/>
          <ac:picMkLst>
            <pc:docMk/>
            <pc:sldMk cId="2717730801" sldId="308"/>
            <ac:picMk id="24" creationId="{594284C2-4899-462F-ABFD-D3F4385916E0}"/>
          </ac:picMkLst>
        </pc:picChg>
        <pc:picChg chg="del">
          <ac:chgData name="Stephen" userId="3d1e0f68-f8aa-415a-a7a4-d382f9567de8" providerId="ADAL" clId="{6143DABA-AC77-4051-84DC-02EBBF526199}" dt="2021-05-27T07:37:52.856" v="1037" actId="478"/>
          <ac:picMkLst>
            <pc:docMk/>
            <pc:sldMk cId="2717730801" sldId="308"/>
            <ac:picMk id="25" creationId="{8F1606A3-1509-413D-99F2-012379157387}"/>
          </ac:picMkLst>
        </pc:picChg>
        <pc:picChg chg="add mod ord">
          <ac:chgData name="Stephen" userId="3d1e0f68-f8aa-415a-a7a4-d382f9567de8" providerId="ADAL" clId="{6143DABA-AC77-4051-84DC-02EBBF526199}" dt="2021-05-27T09:47:05.474" v="1334" actId="1076"/>
          <ac:picMkLst>
            <pc:docMk/>
            <pc:sldMk cId="2717730801" sldId="308"/>
            <ac:picMk id="26" creationId="{3EA0EAF9-92D0-4230-9207-09806986A216}"/>
          </ac:picMkLst>
        </pc:picChg>
        <pc:picChg chg="add mod">
          <ac:chgData name="Stephen" userId="3d1e0f68-f8aa-415a-a7a4-d382f9567de8" providerId="ADAL" clId="{6143DABA-AC77-4051-84DC-02EBBF526199}" dt="2021-05-27T09:42:38.541" v="1298" actId="14861"/>
          <ac:picMkLst>
            <pc:docMk/>
            <pc:sldMk cId="2717730801" sldId="308"/>
            <ac:picMk id="27" creationId="{33171547-F8F3-4B20-9A49-329162B17811}"/>
          </ac:picMkLst>
        </pc:picChg>
        <pc:picChg chg="del">
          <ac:chgData name="Stephen" userId="3d1e0f68-f8aa-415a-a7a4-d382f9567de8" providerId="ADAL" clId="{6143DABA-AC77-4051-84DC-02EBBF526199}" dt="2021-05-27T07:28:46.910" v="658" actId="478"/>
          <ac:picMkLst>
            <pc:docMk/>
            <pc:sldMk cId="2717730801" sldId="308"/>
            <ac:picMk id="29" creationId="{CF98759C-A081-4FC1-8544-DDBA2AD289DD}"/>
          </ac:picMkLst>
        </pc:picChg>
        <pc:picChg chg="add mod">
          <ac:chgData name="Stephen" userId="3d1e0f68-f8aa-415a-a7a4-d382f9567de8" providerId="ADAL" clId="{6143DABA-AC77-4051-84DC-02EBBF526199}" dt="2021-05-27T09:47:02.264" v="1333" actId="1076"/>
          <ac:picMkLst>
            <pc:docMk/>
            <pc:sldMk cId="2717730801" sldId="308"/>
            <ac:picMk id="33" creationId="{E8212DA7-B9D8-4502-AC67-304E07AEB5D1}"/>
          </ac:picMkLst>
        </pc:picChg>
        <pc:picChg chg="del">
          <ac:chgData name="Stephen" userId="3d1e0f68-f8aa-415a-a7a4-d382f9567de8" providerId="ADAL" clId="{6143DABA-AC77-4051-84DC-02EBBF526199}" dt="2021-05-27T00:04:31.198" v="43" actId="478"/>
          <ac:picMkLst>
            <pc:docMk/>
            <pc:sldMk cId="2717730801" sldId="308"/>
            <ac:picMk id="34" creationId="{44FD6E45-AEBD-42DE-B4D4-86CE99EF3AAD}"/>
          </ac:picMkLst>
        </pc:picChg>
        <pc:picChg chg="del">
          <ac:chgData name="Stephen" userId="3d1e0f68-f8aa-415a-a7a4-d382f9567de8" providerId="ADAL" clId="{6143DABA-AC77-4051-84DC-02EBBF526199}" dt="2021-05-27T00:08:01.403" v="48" actId="478"/>
          <ac:picMkLst>
            <pc:docMk/>
            <pc:sldMk cId="2717730801" sldId="308"/>
            <ac:picMk id="35" creationId="{7DFA1D71-0500-46E5-9C90-D0B850BE3C4A}"/>
          </ac:picMkLst>
        </pc:picChg>
        <pc:picChg chg="del">
          <ac:chgData name="Stephen" userId="3d1e0f68-f8aa-415a-a7a4-d382f9567de8" providerId="ADAL" clId="{6143DABA-AC77-4051-84DC-02EBBF526199}" dt="2021-05-27T00:08:03.155" v="49" actId="478"/>
          <ac:picMkLst>
            <pc:docMk/>
            <pc:sldMk cId="2717730801" sldId="308"/>
            <ac:picMk id="38" creationId="{9B5173AC-A444-49B3-B371-D8F0FAD7CAB3}"/>
          </ac:picMkLst>
        </pc:picChg>
        <pc:picChg chg="del">
          <ac:chgData name="Stephen" userId="3d1e0f68-f8aa-415a-a7a4-d382f9567de8" providerId="ADAL" clId="{6143DABA-AC77-4051-84DC-02EBBF526199}" dt="2021-05-27T07:32:00.304" v="876" actId="478"/>
          <ac:picMkLst>
            <pc:docMk/>
            <pc:sldMk cId="2717730801" sldId="308"/>
            <ac:picMk id="43" creationId="{48B99D4D-661F-460E-A5C7-60ED4E1B8568}"/>
          </ac:picMkLst>
        </pc:picChg>
        <pc:picChg chg="add del mod">
          <ac:chgData name="Stephen" userId="3d1e0f68-f8aa-415a-a7a4-d382f9567de8" providerId="ADAL" clId="{6143DABA-AC77-4051-84DC-02EBBF526199}" dt="2021-05-27T07:06:57.811" v="82" actId="478"/>
          <ac:picMkLst>
            <pc:docMk/>
            <pc:sldMk cId="2717730801" sldId="308"/>
            <ac:picMk id="1026" creationId="{33ABB8C7-8D7C-4CCC-BFBD-8867F0FA62EB}"/>
          </ac:picMkLst>
        </pc:picChg>
      </pc:sldChg>
    </pc:docChg>
  </pc:docChgLst>
</pc:chgInfo>
</file>

<file path=ppt/media/image1.png>
</file>

<file path=ppt/media/image2.png>
</file>

<file path=ppt/media/image3.png>
</file>

<file path=ppt/media/image4.jpe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CB04D-1C75-43E0-9B64-B7DDAA42BB2C}" type="datetimeFigureOut">
              <a:rPr lang="en-US" smtClean="0"/>
              <a:t>5/27/2021</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C2670-3342-473C-969D-FDFF399F2050}" type="slidenum">
              <a:rPr lang="en-US" smtClean="0"/>
              <a:t>‹#›</a:t>
            </a:fld>
            <a:endParaRPr lang="en-US"/>
          </a:p>
        </p:txBody>
      </p:sp>
    </p:spTree>
    <p:extLst>
      <p:ext uri="{BB962C8B-B14F-4D97-AF65-F5344CB8AC3E}">
        <p14:creationId xmlns:p14="http://schemas.microsoft.com/office/powerpoint/2010/main" val="831749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1</a:t>
            </a:fld>
            <a:endParaRPr lang="en-US"/>
          </a:p>
        </p:txBody>
      </p:sp>
    </p:spTree>
    <p:extLst>
      <p:ext uri="{BB962C8B-B14F-4D97-AF65-F5344CB8AC3E}">
        <p14:creationId xmlns:p14="http://schemas.microsoft.com/office/powerpoint/2010/main" val="40646887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03320" y="5387342"/>
            <a:ext cx="4197096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6172200" y="17289782"/>
            <a:ext cx="370332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601755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213694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5335848" y="1752600"/>
            <a:ext cx="10647045"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394713" y="1752600"/>
            <a:ext cx="31323915"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0625495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311104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68995" y="8206749"/>
            <a:ext cx="4258818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3368995" y="22029429"/>
            <a:ext cx="4258818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0553050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394710" y="8763000"/>
            <a:ext cx="2098548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4997410" y="8763000"/>
            <a:ext cx="2098548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282151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01141" y="1752607"/>
            <a:ext cx="4258818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401147" y="8069582"/>
            <a:ext cx="20889036"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401147" y="12024360"/>
            <a:ext cx="20889036"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4997413" y="8069582"/>
            <a:ext cx="20991911"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4997413" y="12024360"/>
            <a:ext cx="20991911"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5/27/2021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738387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5/27/2021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420506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5/27/2021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7056585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01142" y="2194560"/>
            <a:ext cx="15925561"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20991911" y="4739647"/>
            <a:ext cx="2499741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01142" y="9875520"/>
            <a:ext cx="15925561"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446394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01142" y="2194560"/>
            <a:ext cx="15925561"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20991911" y="4739647"/>
            <a:ext cx="2499741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401142" y="9875520"/>
            <a:ext cx="15925561"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620014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94710" y="1752607"/>
            <a:ext cx="4258818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394710" y="8763000"/>
            <a:ext cx="4258818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394710" y="30510487"/>
            <a:ext cx="1110996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3F135061-2F74-46D4-9F8F-C77EF304855D}" type="datetimeFigureOut">
              <a:rPr lang="en-US" smtClean="0"/>
              <a:t>5/27/2021</a:t>
            </a:fld>
            <a:endParaRPr lang="en-US"/>
          </a:p>
        </p:txBody>
      </p:sp>
      <p:sp>
        <p:nvSpPr>
          <p:cNvPr id="5" name="Footer Placeholder 4"/>
          <p:cNvSpPr>
            <a:spLocks noGrp="1"/>
          </p:cNvSpPr>
          <p:nvPr>
            <p:ph type="ftr" sz="quarter" idx="3"/>
          </p:nvPr>
        </p:nvSpPr>
        <p:spPr>
          <a:xfrm>
            <a:off x="16356330" y="30510487"/>
            <a:ext cx="1666494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4872930" y="30510487"/>
            <a:ext cx="1110996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23432060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D4F91"/>
        </a:solidFill>
        <a:effectLst/>
      </p:bgPr>
    </p:bg>
    <p:spTree>
      <p:nvGrpSpPr>
        <p:cNvPr id="1" name=""/>
        <p:cNvGrpSpPr/>
        <p:nvPr/>
      </p:nvGrpSpPr>
      <p:grpSpPr>
        <a:xfrm>
          <a:off x="0" y="0"/>
          <a:ext cx="0" cy="0"/>
          <a:chOff x="0" y="0"/>
          <a:chExt cx="0" cy="0"/>
        </a:xfrm>
      </p:grpSpPr>
      <p:sp>
        <p:nvSpPr>
          <p:cNvPr id="12" name="silent presenter">
            <a:extLst>
              <a:ext uri="{FF2B5EF4-FFF2-40B4-BE49-F238E27FC236}">
                <a16:creationId xmlns:a16="http://schemas.microsoft.com/office/drawing/2014/main" id="{EC86DA8B-8163-4552-8FA4-435C18CFF2A9}"/>
              </a:ext>
            </a:extLst>
          </p:cNvPr>
          <p:cNvSpPr/>
          <p:nvPr/>
        </p:nvSpPr>
        <p:spPr>
          <a:xfrm>
            <a:off x="0" y="0"/>
            <a:ext cx="12879356" cy="329837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4A351D5D-195D-4A8A-910D-887526F5AB01}"/>
              </a:ext>
            </a:extLst>
          </p:cNvPr>
          <p:cNvSpPr/>
          <p:nvPr/>
        </p:nvSpPr>
        <p:spPr>
          <a:xfrm>
            <a:off x="0" y="0"/>
            <a:ext cx="12879356" cy="7258050"/>
          </a:xfrm>
          <a:prstGeom prst="rect">
            <a:avLst/>
          </a:prstGeom>
          <a:solidFill>
            <a:srgbClr val="D0D0C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78733BE-059C-47B7-9415-5ADF2F3024F1}"/>
              </a:ext>
            </a:extLst>
          </p:cNvPr>
          <p:cNvSpPr/>
          <p:nvPr/>
        </p:nvSpPr>
        <p:spPr>
          <a:xfrm>
            <a:off x="36940935" y="0"/>
            <a:ext cx="12436665" cy="32868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i="1">
                <a:latin typeface="Lato" panose="020F0502020204030203" pitchFamily="34" charset="0"/>
                <a:cs typeface="Lato" panose="020F0502020204030203" pitchFamily="34" charset="0"/>
              </a:rPr>
              <a:t>Non-Cognitive Predictors of Student Success:</a:t>
            </a:r>
            <a:br>
              <a:rPr lang="en-US" i="1">
                <a:latin typeface="Lato" panose="020F0502020204030203" pitchFamily="34" charset="0"/>
                <a:cs typeface="Lato" panose="020F0502020204030203" pitchFamily="34" charset="0"/>
              </a:rPr>
            </a:br>
            <a:r>
              <a:rPr lang="en-US" i="1">
                <a:latin typeface="Lato" panose="020F0502020204030203" pitchFamily="34" charset="0"/>
                <a:cs typeface="Lato" panose="020F0502020204030203" pitchFamily="34" charset="0"/>
              </a:rPr>
              <a:t>A Predictive Validity Comparison Between Domestic and International Students</a:t>
            </a:r>
            <a:endParaRPr lang="en-US" i="1" dirty="0">
              <a:latin typeface="Lato" panose="020F0502020204030203" pitchFamily="34" charset="0"/>
              <a:cs typeface="Lato" panose="020F0502020204030203" pitchFamily="34" charset="0"/>
            </a:endParaRPr>
          </a:p>
        </p:txBody>
      </p:sp>
      <p:sp>
        <p:nvSpPr>
          <p:cNvPr id="18" name="Rectangle 17">
            <a:extLst>
              <a:ext uri="{FF2B5EF4-FFF2-40B4-BE49-F238E27FC236}">
                <a16:creationId xmlns:a16="http://schemas.microsoft.com/office/drawing/2014/main" id="{23EA5C99-B716-4DD7-9EC7-2DBBD9011C41}"/>
              </a:ext>
            </a:extLst>
          </p:cNvPr>
          <p:cNvSpPr/>
          <p:nvPr/>
        </p:nvSpPr>
        <p:spPr>
          <a:xfrm>
            <a:off x="36940935" y="26603325"/>
            <a:ext cx="12436665" cy="6342482"/>
          </a:xfrm>
          <a:prstGeom prst="rect">
            <a:avLst/>
          </a:prstGeom>
          <a:solidFill>
            <a:srgbClr val="D0D0C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DDC4359A-7BBB-495A-96DE-65574C0C88E6}"/>
              </a:ext>
            </a:extLst>
          </p:cNvPr>
          <p:cNvSpPr>
            <a:spLocks noGrp="1"/>
          </p:cNvSpPr>
          <p:nvPr>
            <p:ph type="ctrTitle"/>
          </p:nvPr>
        </p:nvSpPr>
        <p:spPr>
          <a:xfrm>
            <a:off x="14085691" y="901384"/>
            <a:ext cx="21206217" cy="9642792"/>
          </a:xfrm>
        </p:spPr>
        <p:txBody>
          <a:bodyPr anchor="t">
            <a:noAutofit/>
          </a:bodyPr>
          <a:lstStyle/>
          <a:p>
            <a:pPr algn="l">
              <a:lnSpc>
                <a:spcPct val="100000"/>
              </a:lnSpc>
            </a:pPr>
            <a:r>
              <a:rPr lang="en-US" sz="11300" dirty="0">
                <a:solidFill>
                  <a:schemeClr val="bg1"/>
                </a:solidFill>
                <a:latin typeface="Arial" panose="020B0604020202020204" pitchFamily="34" charset="0"/>
                <a:ea typeface="Segoe UI Black" panose="020B0A02040204020203" pitchFamily="34" charset="0"/>
                <a:cs typeface="Arial" panose="020B0604020202020204" pitchFamily="34" charset="0"/>
              </a:rPr>
              <a:t>PAH exposure was </a:t>
            </a:r>
            <a:r>
              <a:rPr lang="en-US" sz="11300" b="1" dirty="0">
                <a:solidFill>
                  <a:schemeClr val="bg1"/>
                </a:solidFill>
                <a:latin typeface="Arial" panose="020B0604020202020204" pitchFamily="34" charset="0"/>
                <a:ea typeface="Segoe UI Black" panose="020B0A02040204020203" pitchFamily="34" charset="0"/>
                <a:cs typeface="Arial" panose="020B0604020202020204" pitchFamily="34" charset="0"/>
              </a:rPr>
              <a:t>positively associated </a:t>
            </a:r>
            <a:r>
              <a:rPr lang="en-US" sz="11300" dirty="0">
                <a:solidFill>
                  <a:schemeClr val="bg1"/>
                </a:solidFill>
                <a:latin typeface="Arial" panose="020B0604020202020204" pitchFamily="34" charset="0"/>
                <a:ea typeface="Segoe UI Black" panose="020B0A02040204020203" pitchFamily="34" charset="0"/>
                <a:cs typeface="Arial" panose="020B0604020202020204" pitchFamily="34" charset="0"/>
              </a:rPr>
              <a:t>with SABA or systemic corticosteroid use, across urine creatinine dilution adjustment methods</a:t>
            </a:r>
            <a:endParaRPr lang="en-US" sz="113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20" name="Rectangle 19">
            <a:extLst>
              <a:ext uri="{FF2B5EF4-FFF2-40B4-BE49-F238E27FC236}">
                <a16:creationId xmlns:a16="http://schemas.microsoft.com/office/drawing/2014/main" id="{6BA4CF46-E210-4322-91D1-2A41779F64E4}"/>
              </a:ext>
            </a:extLst>
          </p:cNvPr>
          <p:cNvSpPr/>
          <p:nvPr/>
        </p:nvSpPr>
        <p:spPr>
          <a:xfrm>
            <a:off x="872879" y="5411531"/>
            <a:ext cx="5773312" cy="1486689"/>
          </a:xfrm>
          <a:prstGeom prst="rect">
            <a:avLst/>
          </a:prstGeom>
        </p:spPr>
        <p:txBody>
          <a:bodyPr wrap="none">
            <a:spAutoFit/>
          </a:bodyPr>
          <a:lstStyle/>
          <a:p>
            <a:pPr>
              <a:lnSpc>
                <a:spcPct val="120000"/>
              </a:lnSpc>
            </a:pPr>
            <a:r>
              <a:rPr lang="en-US" sz="3600" dirty="0">
                <a:solidFill>
                  <a:schemeClr val="bg1">
                    <a:lumMod val="50000"/>
                  </a:schemeClr>
                </a:solidFill>
                <a:latin typeface="Lato" panose="020F0502020204030203" pitchFamily="34" charset="0"/>
                <a:cs typeface="Segoe UI" panose="020B0502040204020203" pitchFamily="34" charset="0"/>
              </a:rPr>
              <a:t>PRESENTER:</a:t>
            </a:r>
            <a:r>
              <a:rPr lang="en-US" sz="3600" b="1" dirty="0">
                <a:latin typeface="Lato" panose="020F0502020204030203" pitchFamily="34" charset="0"/>
                <a:cs typeface="Segoe UI" panose="020B0502040204020203" pitchFamily="34" charset="0"/>
              </a:rPr>
              <a:t> </a:t>
            </a:r>
          </a:p>
          <a:p>
            <a:pPr>
              <a:lnSpc>
                <a:spcPct val="120000"/>
              </a:lnSpc>
            </a:pPr>
            <a:r>
              <a:rPr lang="en-US" sz="4400" b="1" dirty="0">
                <a:latin typeface="Lato" panose="020F0502020204030203" pitchFamily="34" charset="0"/>
                <a:cs typeface="Segoe UI" panose="020B0502040204020203" pitchFamily="34" charset="0"/>
              </a:rPr>
              <a:t>Stephen P. Uong, MPH</a:t>
            </a:r>
          </a:p>
        </p:txBody>
      </p:sp>
      <p:sp>
        <p:nvSpPr>
          <p:cNvPr id="21" name="TextBox 20">
            <a:extLst>
              <a:ext uri="{FF2B5EF4-FFF2-40B4-BE49-F238E27FC236}">
                <a16:creationId xmlns:a16="http://schemas.microsoft.com/office/drawing/2014/main" id="{CAC155C6-7E35-4156-B9B3-271571AF60CC}"/>
              </a:ext>
            </a:extLst>
          </p:cNvPr>
          <p:cNvSpPr txBox="1"/>
          <p:nvPr/>
        </p:nvSpPr>
        <p:spPr>
          <a:xfrm>
            <a:off x="872879" y="901384"/>
            <a:ext cx="11055841" cy="4247317"/>
          </a:xfrm>
          <a:prstGeom prst="rect">
            <a:avLst/>
          </a:prstGeom>
          <a:noFill/>
        </p:spPr>
        <p:txBody>
          <a:bodyPr wrap="square" rtlCol="0">
            <a:spAutoFit/>
          </a:bodyPr>
          <a:lstStyle/>
          <a:p>
            <a:r>
              <a:rPr lang="en-US" sz="5400" b="1" i="1" dirty="0">
                <a:latin typeface="Lato" panose="020F0502020204030203" pitchFamily="34" charset="0"/>
                <a:cs typeface="Segoe UI" panose="020B0502040204020203" pitchFamily="34" charset="0"/>
              </a:rPr>
              <a:t>Biomarkers of Air Pollution and Asthma Medication Use: Addressing Temporal Limitations of Environmental Health Analyses Within NHANES </a:t>
            </a:r>
            <a:endParaRPr lang="en-US" sz="5400" i="1" dirty="0">
              <a:latin typeface="Lato" panose="020F0502020204030203" pitchFamily="34" charset="0"/>
              <a:cs typeface="Segoe UI" panose="020B0502040204020203" pitchFamily="34" charset="0"/>
            </a:endParaRPr>
          </a:p>
        </p:txBody>
      </p:sp>
      <p:sp>
        <p:nvSpPr>
          <p:cNvPr id="22" name="TextBox 21">
            <a:extLst>
              <a:ext uri="{FF2B5EF4-FFF2-40B4-BE49-F238E27FC236}">
                <a16:creationId xmlns:a16="http://schemas.microsoft.com/office/drawing/2014/main" id="{C3F61B32-8F5A-4CA2-B549-F3CD26098007}"/>
              </a:ext>
            </a:extLst>
          </p:cNvPr>
          <p:cNvSpPr txBox="1"/>
          <p:nvPr/>
        </p:nvSpPr>
        <p:spPr>
          <a:xfrm>
            <a:off x="37444557" y="26978352"/>
            <a:ext cx="11384904" cy="5416868"/>
          </a:xfrm>
          <a:prstGeom prst="rect">
            <a:avLst/>
          </a:prstGeom>
          <a:noFill/>
        </p:spPr>
        <p:txBody>
          <a:bodyPr wrap="square" rtlCol="0">
            <a:spAutoFit/>
          </a:bodyPr>
          <a:lstStyle/>
          <a:p>
            <a:pPr>
              <a:lnSpc>
                <a:spcPct val="100000"/>
              </a:lnSpc>
              <a:spcBef>
                <a:spcPts val="0"/>
              </a:spcBef>
            </a:pPr>
            <a:r>
              <a:rPr lang="en-US" sz="4400" dirty="0">
                <a:latin typeface="Lato" panose="020F0502020204030203" pitchFamily="34" charset="0"/>
                <a:cs typeface="Segoe UI" panose="020B0502040204020203" pitchFamily="34" charset="0"/>
              </a:rPr>
              <a:t>Stephen Uong, MPH</a:t>
            </a:r>
            <a:r>
              <a:rPr lang="en-US" sz="4400" baseline="30000" dirty="0">
                <a:latin typeface="Lato" panose="020F0502020204030203" pitchFamily="34" charset="0"/>
                <a:cs typeface="Segoe UI" panose="020B0502040204020203" pitchFamily="34" charset="0"/>
              </a:rPr>
              <a:t>1</a:t>
            </a:r>
            <a:r>
              <a:rPr lang="en-US" sz="4400" dirty="0">
                <a:latin typeface="Lato" panose="020F0502020204030203" pitchFamily="34" charset="0"/>
                <a:cs typeface="Segoe UI" panose="020B0502040204020203" pitchFamily="34" charset="0"/>
              </a:rPr>
              <a:t>, Stephanie Lovinsky-Desir, MD, MS</a:t>
            </a:r>
            <a:r>
              <a:rPr lang="en-US" sz="4400" baseline="30000" dirty="0">
                <a:latin typeface="Lato" panose="020F0502020204030203" pitchFamily="34" charset="0"/>
                <a:cs typeface="Segoe UI" panose="020B0502040204020203" pitchFamily="34" charset="0"/>
              </a:rPr>
              <a:t>2</a:t>
            </a:r>
            <a:r>
              <a:rPr lang="en-US" sz="4400" dirty="0">
                <a:latin typeface="Lato" panose="020F0502020204030203" pitchFamily="34" charset="0"/>
                <a:cs typeface="Segoe UI" panose="020B0502040204020203" pitchFamily="34" charset="0"/>
              </a:rPr>
              <a:t>, Jeanette Stingone, PhD, MPH</a:t>
            </a:r>
            <a:r>
              <a:rPr lang="en-US" sz="4400" baseline="30000" dirty="0">
                <a:latin typeface="Lato" panose="020F0502020204030203" pitchFamily="34" charset="0"/>
                <a:cs typeface="Segoe UI" panose="020B0502040204020203" pitchFamily="34" charset="0"/>
              </a:rPr>
              <a:t>1</a:t>
            </a:r>
          </a:p>
          <a:p>
            <a:pPr>
              <a:lnSpc>
                <a:spcPct val="100000"/>
              </a:lnSpc>
              <a:spcBef>
                <a:spcPts val="0"/>
              </a:spcBef>
            </a:pPr>
            <a:r>
              <a:rPr lang="en-US" sz="3600" baseline="30000" dirty="0">
                <a:latin typeface="Lato" panose="020F0502020204030203" pitchFamily="34" charset="0"/>
                <a:cs typeface="Segoe UI" panose="020B0502040204020203" pitchFamily="34" charset="0"/>
              </a:rPr>
              <a:t>1</a:t>
            </a:r>
            <a:r>
              <a:rPr lang="en-US" sz="3600" dirty="0">
                <a:latin typeface="Lato" panose="020F0502020204030203" pitchFamily="34" charset="0"/>
                <a:cs typeface="Segoe UI" panose="020B0502040204020203" pitchFamily="34" charset="0"/>
              </a:rPr>
              <a:t>Columbia University, Department of Epidemiology</a:t>
            </a:r>
          </a:p>
          <a:p>
            <a:pPr>
              <a:lnSpc>
                <a:spcPct val="100000"/>
              </a:lnSpc>
              <a:spcBef>
                <a:spcPts val="0"/>
              </a:spcBef>
            </a:pPr>
            <a:r>
              <a:rPr lang="en-US" sz="3600" baseline="30000" dirty="0">
                <a:latin typeface="Lato" panose="020F0502020204030203" pitchFamily="34" charset="0"/>
                <a:cs typeface="Segoe UI" panose="020B0502040204020203" pitchFamily="34" charset="0"/>
              </a:rPr>
              <a:t>2</a:t>
            </a:r>
            <a:r>
              <a:rPr lang="en-US" sz="3600" dirty="0">
                <a:latin typeface="Lato" panose="020F0502020204030203" pitchFamily="34" charset="0"/>
                <a:cs typeface="Segoe UI" panose="020B0502040204020203" pitchFamily="34" charset="0"/>
              </a:rPr>
              <a:t>Columbia University, </a:t>
            </a:r>
            <a:r>
              <a:rPr lang="en-US" sz="3600" dirty="0" err="1">
                <a:latin typeface="Lato" panose="020F0502020204030203" pitchFamily="34" charset="0"/>
                <a:cs typeface="Segoe UI" panose="020B0502040204020203" pitchFamily="34" charset="0"/>
              </a:rPr>
              <a:t>Vagelos</a:t>
            </a:r>
            <a:r>
              <a:rPr lang="en-US" sz="3600" dirty="0">
                <a:latin typeface="Lato" panose="020F0502020204030203" pitchFamily="34" charset="0"/>
                <a:cs typeface="Segoe UI" panose="020B0502040204020203" pitchFamily="34" charset="0"/>
              </a:rPr>
              <a:t> College of Physicians and Surgeons</a:t>
            </a:r>
          </a:p>
          <a:p>
            <a:pPr>
              <a:lnSpc>
                <a:spcPct val="100000"/>
              </a:lnSpc>
              <a:spcBef>
                <a:spcPts val="0"/>
              </a:spcBef>
            </a:pPr>
            <a:endParaRPr lang="en-US" sz="1000" dirty="0">
              <a:latin typeface="Lato" panose="020F0502020204030203" pitchFamily="34" charset="0"/>
              <a:cs typeface="Segoe UI" panose="020B0502040204020203" pitchFamily="34" charset="0"/>
            </a:endParaRPr>
          </a:p>
          <a:p>
            <a:pPr>
              <a:lnSpc>
                <a:spcPct val="100000"/>
              </a:lnSpc>
              <a:spcBef>
                <a:spcPts val="0"/>
              </a:spcBef>
            </a:pPr>
            <a:r>
              <a:rPr lang="en-US" altLang="zh-CN" sz="3200" dirty="0">
                <a:latin typeface="Lato" panose="020B0604020202020204" charset="0"/>
              </a:rPr>
              <a:t>This study was supported by the National Institutes of Health, National Institute of Environmental Health Grant T32 ES007322 (PI: G. Miller) and R00 ES027022(PI: J. Stingone).</a:t>
            </a:r>
            <a:endParaRPr lang="en-US" sz="6600" b="1" dirty="0">
              <a:latin typeface="Lato" panose="020B0604020202020204" charset="0"/>
              <a:cs typeface="Segoe UI" panose="020B0502040204020203" pitchFamily="34" charset="0"/>
            </a:endParaRPr>
          </a:p>
        </p:txBody>
      </p:sp>
      <p:sp>
        <p:nvSpPr>
          <p:cNvPr id="30" name="TextBox 29">
            <a:extLst>
              <a:ext uri="{FF2B5EF4-FFF2-40B4-BE49-F238E27FC236}">
                <a16:creationId xmlns:a16="http://schemas.microsoft.com/office/drawing/2014/main" id="{1DAD2DF2-2D2F-4B86-9551-673B60096239}"/>
              </a:ext>
            </a:extLst>
          </p:cNvPr>
          <p:cNvSpPr txBox="1"/>
          <p:nvPr/>
        </p:nvSpPr>
        <p:spPr>
          <a:xfrm>
            <a:off x="37340946" y="8229599"/>
            <a:ext cx="11592126" cy="11272963"/>
          </a:xfrm>
          <a:prstGeom prst="rect">
            <a:avLst/>
          </a:prstGeom>
          <a:noFill/>
        </p:spPr>
        <p:txBody>
          <a:bodyPr wrap="square" rtlCol="0">
            <a:noAutofit/>
          </a:bodyPr>
          <a:lstStyle/>
          <a:p>
            <a:pPr marL="457200" lvl="2">
              <a:lnSpc>
                <a:spcPct val="120000"/>
              </a:lnSpc>
            </a:pPr>
            <a:endParaRPr lang="en-US" sz="2000" dirty="0">
              <a:latin typeface="Lato" panose="020F0502020204030203" pitchFamily="34" charset="0"/>
              <a:cs typeface="Segoe UI" panose="020B0502040204020203" pitchFamily="34" charset="0"/>
            </a:endParaRPr>
          </a:p>
          <a:p>
            <a:r>
              <a:rPr lang="en-US" sz="4400" b="1" dirty="0">
                <a:solidFill>
                  <a:srgbClr val="0077C8"/>
                </a:solidFill>
                <a:latin typeface="Lato" panose="020B0604020202020204" charset="0"/>
                <a:cs typeface="Segoe UI" panose="020B0502040204020203" pitchFamily="34" charset="0"/>
              </a:rPr>
              <a:t>RESULTS</a:t>
            </a:r>
            <a:r>
              <a:rPr lang="en-US" sz="4400" b="1" dirty="0">
                <a:solidFill>
                  <a:srgbClr val="8C1616"/>
                </a:solidFill>
                <a:latin typeface="Lato" panose="020B0604020202020204" charset="0"/>
                <a:cs typeface="Segoe UI" panose="020B0502040204020203" pitchFamily="34" charset="0"/>
              </a:rPr>
              <a:t> </a:t>
            </a:r>
          </a:p>
          <a:p>
            <a:pPr marL="571500" lvl="0" indent="-571500">
              <a:buFont typeface="Arial" panose="020B0604020202020204" pitchFamily="34" charset="0"/>
              <a:buChar char="•"/>
            </a:pPr>
            <a:r>
              <a:rPr lang="en-US" sz="4400" dirty="0">
                <a:latin typeface="Lato" panose="020B0604020202020204" charset="0"/>
              </a:rPr>
              <a:t>After controlling for confounding, an increase of one standard deviation of PAH exposure was associated with 1.06 (95% CI 1.03-1.10) times the prevalence of SABA or systemic corticosteroid use. </a:t>
            </a:r>
          </a:p>
          <a:p>
            <a:pPr marL="571500" lvl="0" indent="-571500">
              <a:buFont typeface="Arial" panose="020B0604020202020204" pitchFamily="34" charset="0"/>
              <a:buChar char="•"/>
            </a:pPr>
            <a:r>
              <a:rPr lang="en-US" sz="4400" dirty="0">
                <a:latin typeface="Lato" panose="020B0604020202020204" charset="0"/>
              </a:rPr>
              <a:t>No effect modification by age or controller medication use. </a:t>
            </a:r>
          </a:p>
          <a:p>
            <a:pPr marL="571500" lvl="2" indent="-571500">
              <a:buFont typeface="Arial" panose="020B0604020202020204" pitchFamily="34" charset="0"/>
              <a:buChar char="•"/>
            </a:pPr>
            <a:r>
              <a:rPr lang="en-US" sz="4400" u="sng" dirty="0">
                <a:latin typeface="Lato" panose="020F0502020204030203" pitchFamily="34" charset="0"/>
                <a:cs typeface="Segoe UI" panose="020B0502040204020203" pitchFamily="34" charset="0"/>
              </a:rPr>
              <a:t>Sensitivity Analyses:</a:t>
            </a:r>
          </a:p>
          <a:p>
            <a:pPr marL="1028700" lvl="3" indent="-571500">
              <a:buFont typeface="Arial" panose="020B0604020202020204" pitchFamily="34" charset="0"/>
              <a:buChar char="•"/>
            </a:pPr>
            <a:r>
              <a:rPr lang="en-US" sz="4400" dirty="0">
                <a:latin typeface="Lato" panose="020F0502020204030203" pitchFamily="34" charset="0"/>
                <a:cs typeface="Segoe UI" panose="020B0502040204020203" pitchFamily="34" charset="0"/>
              </a:rPr>
              <a:t>Among those ever diagnosed with asthma, similar prevalence ratio</a:t>
            </a:r>
          </a:p>
          <a:p>
            <a:pPr marL="1028700" lvl="3" indent="-571500">
              <a:buFont typeface="Arial" panose="020B0604020202020204" pitchFamily="34" charset="0"/>
              <a:buChar char="•"/>
            </a:pPr>
            <a:r>
              <a:rPr lang="en-US" sz="4400" dirty="0">
                <a:latin typeface="Lato" panose="020F0502020204030203" pitchFamily="34" charset="0"/>
                <a:cs typeface="Segoe UI" panose="020B0502040204020203" pitchFamily="34" charset="0"/>
              </a:rPr>
              <a:t>Different urine creatinine dilution adjustment methods, similar prevalence ratio across methods</a:t>
            </a:r>
          </a:p>
          <a:p>
            <a:pPr>
              <a:lnSpc>
                <a:spcPct val="120000"/>
              </a:lnSpc>
            </a:pPr>
            <a:endParaRPr lang="en-US" sz="3600" dirty="0">
              <a:latin typeface="Lato" panose="020F0502020204030203" pitchFamily="34" charset="0"/>
              <a:cs typeface="Segoe UI" panose="020B0502040204020203" pitchFamily="34" charset="0"/>
            </a:endParaRPr>
          </a:p>
          <a:p>
            <a:pPr>
              <a:lnSpc>
                <a:spcPct val="120000"/>
              </a:lnSpc>
            </a:pPr>
            <a:endParaRPr lang="en-US" sz="3600" dirty="0">
              <a:latin typeface="Lato" panose="020F0502020204030203" pitchFamily="34" charset="0"/>
              <a:cs typeface="Segoe UI" panose="020B0502040204020203" pitchFamily="34" charset="0"/>
            </a:endParaRPr>
          </a:p>
          <a:p>
            <a:pPr>
              <a:lnSpc>
                <a:spcPct val="120000"/>
              </a:lnSpc>
            </a:pPr>
            <a:endParaRPr lang="en-US" sz="3600" dirty="0">
              <a:latin typeface="Lato" panose="020F0502020204030203" pitchFamily="34" charset="0"/>
              <a:cs typeface="Segoe UI" panose="020B0502040204020203" pitchFamily="34" charset="0"/>
            </a:endParaRPr>
          </a:p>
        </p:txBody>
      </p:sp>
      <p:sp>
        <p:nvSpPr>
          <p:cNvPr id="3" name="TextBox 2">
            <a:extLst>
              <a:ext uri="{FF2B5EF4-FFF2-40B4-BE49-F238E27FC236}">
                <a16:creationId xmlns:a16="http://schemas.microsoft.com/office/drawing/2014/main" id="{8E35B311-3C19-412C-ADE6-EB2E4158F366}"/>
              </a:ext>
            </a:extLst>
          </p:cNvPr>
          <p:cNvSpPr txBox="1"/>
          <p:nvPr/>
        </p:nvSpPr>
        <p:spPr>
          <a:xfrm>
            <a:off x="844538" y="7658225"/>
            <a:ext cx="11592126" cy="23688675"/>
          </a:xfrm>
          <a:prstGeom prst="rect">
            <a:avLst/>
          </a:prstGeom>
          <a:noFill/>
        </p:spPr>
        <p:txBody>
          <a:bodyPr wrap="square" rtlCol="0">
            <a:noAutofit/>
          </a:bodyPr>
          <a:lstStyle/>
          <a:p>
            <a:r>
              <a:rPr lang="en-US" sz="4400" b="1" dirty="0">
                <a:solidFill>
                  <a:srgbClr val="0077C8"/>
                </a:solidFill>
                <a:latin typeface="Lato" panose="020F0502020204030203" pitchFamily="34" charset="0"/>
                <a:cs typeface="Segoe UI" panose="020B0502040204020203" pitchFamily="34" charset="0"/>
              </a:rPr>
              <a:t>BACKGROUND</a:t>
            </a:r>
            <a:r>
              <a:rPr lang="en-US" sz="4400" b="1" dirty="0">
                <a:latin typeface="Lato" panose="020F0502020204030203" pitchFamily="34" charset="0"/>
                <a:cs typeface="Segoe UI" panose="020B0502040204020203" pitchFamily="34" charset="0"/>
              </a:rPr>
              <a:t>: </a:t>
            </a:r>
            <a:r>
              <a:rPr lang="en-US" sz="4400" dirty="0">
                <a:latin typeface="Lato" panose="020F0502020204030203" pitchFamily="34" charset="0"/>
                <a:cs typeface="Segoe UI" panose="020B0502040204020203" pitchFamily="34" charset="0"/>
              </a:rPr>
              <a:t>Within cross-sectional studies like the U.S. National Health and Nutritional Examination Survey (NHANES), previous studies have used ever having an asthma diagnosis as an outcome when examining associations with polycyclic aromatic hydrocarbon (PAH) exposure. </a:t>
            </a:r>
          </a:p>
          <a:p>
            <a:endParaRPr lang="en-US" sz="4400" dirty="0">
              <a:latin typeface="Lato" panose="020F0502020204030203" pitchFamily="34" charset="0"/>
              <a:cs typeface="Segoe UI" panose="020B0502040204020203" pitchFamily="34" charset="0"/>
            </a:endParaRPr>
          </a:p>
          <a:p>
            <a:r>
              <a:rPr lang="en-US" sz="4400" b="1" dirty="0">
                <a:solidFill>
                  <a:srgbClr val="0077C8"/>
                </a:solidFill>
                <a:latin typeface="Lato" panose="020F0502020204030203" pitchFamily="34" charset="0"/>
                <a:cs typeface="Segoe UI" panose="020B0502040204020203" pitchFamily="34" charset="0"/>
              </a:rPr>
              <a:t>OBJECTIVE</a:t>
            </a:r>
            <a:r>
              <a:rPr lang="en-US" sz="4400" dirty="0">
                <a:latin typeface="Lato" panose="020F0502020204030203" pitchFamily="34" charset="0"/>
                <a:cs typeface="Segoe UI" panose="020B0502040204020203" pitchFamily="34" charset="0"/>
              </a:rPr>
              <a:t>: Examine the relationship between markers of PAH exposure and 30-day short-acting beta agonist (SABA) or systemic corticosteroid use, a temporally appropriate indicator for recent asthma symptoms.</a:t>
            </a:r>
          </a:p>
          <a:p>
            <a:endParaRPr lang="en-US" sz="4400" b="1" dirty="0">
              <a:solidFill>
                <a:srgbClr val="8C1616"/>
              </a:solidFill>
              <a:latin typeface="Lato" panose="020F0502020204030203" pitchFamily="34" charset="0"/>
              <a:cs typeface="Segoe UI" panose="020B0502040204020203" pitchFamily="34" charset="0"/>
            </a:endParaRPr>
          </a:p>
          <a:p>
            <a:r>
              <a:rPr lang="en-US" sz="4400" b="1" dirty="0">
                <a:solidFill>
                  <a:srgbClr val="0077C8"/>
                </a:solidFill>
                <a:latin typeface="Lato" panose="020F0502020204030203" pitchFamily="34" charset="0"/>
                <a:cs typeface="Segoe UI" panose="020B0502040204020203" pitchFamily="34" charset="0"/>
              </a:rPr>
              <a:t>METHODS</a:t>
            </a:r>
          </a:p>
          <a:p>
            <a:r>
              <a:rPr lang="en-US" sz="4400" b="1" dirty="0">
                <a:latin typeface="Lato" panose="020F0502020204030203" pitchFamily="34" charset="0"/>
                <a:cs typeface="Segoe UI" panose="020B0502040204020203" pitchFamily="34" charset="0"/>
              </a:rPr>
              <a:t>Study Population</a:t>
            </a:r>
            <a:r>
              <a:rPr lang="en-US" sz="4400" dirty="0">
                <a:latin typeface="Lato" panose="020F0502020204030203" pitchFamily="34" charset="0"/>
                <a:cs typeface="Segoe UI" panose="020B0502040204020203" pitchFamily="34" charset="0"/>
              </a:rPr>
              <a:t>: N=16,550 participants across multiple waves of NHANES (2005-2016) with laboratory data.</a:t>
            </a:r>
          </a:p>
          <a:p>
            <a:endParaRPr lang="en-US" sz="4400" dirty="0">
              <a:latin typeface="Lato" panose="020F0502020204030203" pitchFamily="34" charset="0"/>
              <a:cs typeface="Segoe UI" panose="020B0502040204020203" pitchFamily="34" charset="0"/>
            </a:endParaRPr>
          </a:p>
          <a:p>
            <a:r>
              <a:rPr lang="en-US" sz="4400" b="1" dirty="0">
                <a:latin typeface="Lato" panose="020F0502020204030203" pitchFamily="34" charset="0"/>
                <a:cs typeface="Segoe UI" panose="020B0502040204020203" pitchFamily="34" charset="0"/>
              </a:rPr>
              <a:t>Statistical analysis using quasi-Poisson regression</a:t>
            </a:r>
          </a:p>
          <a:p>
            <a:pPr marL="571500" indent="-571500">
              <a:buFont typeface="Arial" panose="020B0604020202020204" pitchFamily="34" charset="0"/>
              <a:buChar char="•"/>
            </a:pPr>
            <a:r>
              <a:rPr lang="en-US" sz="4400" u="sng" dirty="0">
                <a:latin typeface="Lato" panose="020F0502020204030203" pitchFamily="34" charset="0"/>
                <a:cs typeface="Segoe UI" panose="020B0502040204020203" pitchFamily="34" charset="0"/>
              </a:rPr>
              <a:t>Independent variable</a:t>
            </a:r>
            <a:r>
              <a:rPr lang="en-US" sz="4400" dirty="0">
                <a:latin typeface="Lato" panose="020F0502020204030203" pitchFamily="34" charset="0"/>
                <a:cs typeface="Segoe UI" panose="020B0502040204020203" pitchFamily="34" charset="0"/>
              </a:rPr>
              <a:t>: PAH metabolite, urinary 1-hydroxypyrene</a:t>
            </a:r>
          </a:p>
          <a:p>
            <a:pPr marL="571500" lvl="2" indent="-571500">
              <a:buFont typeface="Arial" panose="020B0604020202020204" pitchFamily="34" charset="0"/>
              <a:buChar char="•"/>
            </a:pPr>
            <a:r>
              <a:rPr lang="en-US" sz="4400" u="sng" dirty="0">
                <a:latin typeface="Lato" panose="020F0502020204030203" pitchFamily="34" charset="0"/>
                <a:cs typeface="Segoe UI" panose="020B0502040204020203" pitchFamily="34" charset="0"/>
              </a:rPr>
              <a:t>Dependent variable</a:t>
            </a:r>
            <a:r>
              <a:rPr lang="en-US" sz="4400" dirty="0">
                <a:latin typeface="Lato" panose="020F0502020204030203" pitchFamily="34" charset="0"/>
                <a:cs typeface="Segoe UI" panose="020B0502040204020203" pitchFamily="34" charset="0"/>
              </a:rPr>
              <a:t>: SABA  or systemic corticosteroid use</a:t>
            </a:r>
          </a:p>
          <a:p>
            <a:pPr marL="571500" lvl="2" indent="-571500">
              <a:buFont typeface="Arial" panose="020B0604020202020204" pitchFamily="34" charset="0"/>
              <a:buChar char="•"/>
            </a:pPr>
            <a:r>
              <a:rPr lang="en-US" sz="4400" u="sng" dirty="0">
                <a:latin typeface="Lato" panose="020F0502020204030203" pitchFamily="34" charset="0"/>
                <a:cs typeface="Segoe UI" panose="020B0502040204020203" pitchFamily="34" charset="0"/>
              </a:rPr>
              <a:t>Confounders</a:t>
            </a:r>
            <a:r>
              <a:rPr lang="en-US" sz="4400" dirty="0">
                <a:latin typeface="Lato" panose="020F0502020204030203" pitchFamily="34" charset="0"/>
                <a:cs typeface="Segoe UI" panose="020B0502040204020203" pitchFamily="34" charset="0"/>
              </a:rPr>
              <a:t>: Age, female/male designation, race/ethnicity, poverty, insurance coverage, and serum cotinine</a:t>
            </a:r>
          </a:p>
          <a:p>
            <a:pPr marL="571500" lvl="2" indent="-571500">
              <a:buFont typeface="Arial" panose="020B0604020202020204" pitchFamily="34" charset="0"/>
              <a:buChar char="•"/>
            </a:pPr>
            <a:r>
              <a:rPr lang="en-US" sz="4400" u="sng" dirty="0">
                <a:latin typeface="Lato" panose="020F0502020204030203" pitchFamily="34" charset="0"/>
                <a:cs typeface="Segoe UI" panose="020B0502040204020203" pitchFamily="34" charset="0"/>
              </a:rPr>
              <a:t>Effect Modifiers</a:t>
            </a:r>
            <a:r>
              <a:rPr lang="en-US" sz="4400" dirty="0">
                <a:latin typeface="Lato" panose="020F0502020204030203" pitchFamily="34" charset="0"/>
                <a:cs typeface="Segoe UI" panose="020B0502040204020203" pitchFamily="34" charset="0"/>
              </a:rPr>
              <a:t>: Age, controller medication  use</a:t>
            </a:r>
          </a:p>
          <a:p>
            <a:pPr marL="571500" lvl="2" indent="-571500">
              <a:buFont typeface="Arial" panose="020B0604020202020204" pitchFamily="34" charset="0"/>
              <a:buChar char="•"/>
            </a:pPr>
            <a:r>
              <a:rPr lang="en-US" sz="4400" u="sng" dirty="0">
                <a:latin typeface="Lato" panose="020F0502020204030203" pitchFamily="34" charset="0"/>
                <a:cs typeface="Segoe UI" panose="020B0502040204020203" pitchFamily="34" charset="0"/>
              </a:rPr>
              <a:t>Sensitivity Analyses:</a:t>
            </a:r>
          </a:p>
          <a:p>
            <a:pPr marL="1028700" lvl="3" indent="-571500">
              <a:buFont typeface="Arial" panose="020B0604020202020204" pitchFamily="34" charset="0"/>
              <a:buChar char="•"/>
            </a:pPr>
            <a:r>
              <a:rPr lang="en-US" sz="4400" dirty="0">
                <a:latin typeface="Lato" panose="020F0502020204030203" pitchFamily="34" charset="0"/>
                <a:cs typeface="Segoe UI" panose="020B0502040204020203" pitchFamily="34" charset="0"/>
              </a:rPr>
              <a:t>Among those ever diagnosed with asthma</a:t>
            </a:r>
          </a:p>
          <a:p>
            <a:pPr marL="1028700" lvl="3" indent="-571500">
              <a:buFont typeface="Arial" panose="020B0604020202020204" pitchFamily="34" charset="0"/>
              <a:buChar char="•"/>
            </a:pPr>
            <a:r>
              <a:rPr lang="en-US" sz="4400" dirty="0">
                <a:latin typeface="Lato" panose="020F0502020204030203" pitchFamily="34" charset="0"/>
                <a:cs typeface="Segoe UI" panose="020B0502040204020203" pitchFamily="34" charset="0"/>
              </a:rPr>
              <a:t>Different urine creatinine dilution adjustment methods</a:t>
            </a:r>
          </a:p>
        </p:txBody>
      </p:sp>
      <p:sp>
        <p:nvSpPr>
          <p:cNvPr id="44" name="TextBox 43">
            <a:extLst>
              <a:ext uri="{FF2B5EF4-FFF2-40B4-BE49-F238E27FC236}">
                <a16:creationId xmlns:a16="http://schemas.microsoft.com/office/drawing/2014/main" id="{28B9E4F7-7892-4ECA-9B69-42B5C2034567}"/>
              </a:ext>
            </a:extLst>
          </p:cNvPr>
          <p:cNvSpPr txBox="1"/>
          <p:nvPr/>
        </p:nvSpPr>
        <p:spPr>
          <a:xfrm>
            <a:off x="37363204" y="20870393"/>
            <a:ext cx="11592126" cy="5153588"/>
          </a:xfrm>
          <a:prstGeom prst="rect">
            <a:avLst/>
          </a:prstGeom>
          <a:noFill/>
        </p:spPr>
        <p:txBody>
          <a:bodyPr wrap="square" rtlCol="0">
            <a:noAutofit/>
          </a:bodyPr>
          <a:lstStyle/>
          <a:p>
            <a:pPr marL="457200" lvl="2">
              <a:lnSpc>
                <a:spcPct val="120000"/>
              </a:lnSpc>
            </a:pPr>
            <a:endParaRPr lang="en-US" sz="2000" dirty="0">
              <a:latin typeface="Lato" panose="020F0502020204030203" pitchFamily="34" charset="0"/>
              <a:cs typeface="Segoe UI" panose="020B0502040204020203" pitchFamily="34" charset="0"/>
            </a:endParaRPr>
          </a:p>
          <a:p>
            <a:r>
              <a:rPr lang="en-US" sz="4400" b="1" dirty="0">
                <a:solidFill>
                  <a:srgbClr val="0077C8"/>
                </a:solidFill>
                <a:latin typeface="Lato" panose="020B0604020202020204" charset="0"/>
                <a:cs typeface="Segoe UI" panose="020B0502040204020203" pitchFamily="34" charset="0"/>
              </a:rPr>
              <a:t>CONCLUSIONS</a:t>
            </a:r>
          </a:p>
          <a:p>
            <a:pPr lvl="0"/>
            <a:r>
              <a:rPr lang="en-US" sz="4400" dirty="0">
                <a:latin typeface="Lato" panose="020B0604020202020204" charset="0"/>
              </a:rPr>
              <a:t>PAH exposure was positively associated with SABA or systemic corticosteroid use, across various urine dilution adjustment methods. It is important to ensure appropriate temporality between exposures and outcomes in cross-sectional studies.</a:t>
            </a:r>
            <a:endParaRPr lang="en-US" sz="3600" dirty="0">
              <a:latin typeface="Lato" panose="020F0502020204030203" pitchFamily="34" charset="0"/>
              <a:cs typeface="Segoe UI" panose="020B0502040204020203" pitchFamily="34" charset="0"/>
            </a:endParaRPr>
          </a:p>
          <a:p>
            <a:pPr>
              <a:lnSpc>
                <a:spcPct val="120000"/>
              </a:lnSpc>
            </a:pPr>
            <a:endParaRPr lang="en-US" sz="3600" dirty="0">
              <a:latin typeface="Lato" panose="020F0502020204030203" pitchFamily="34" charset="0"/>
              <a:cs typeface="Segoe UI" panose="020B0502040204020203" pitchFamily="34" charset="0"/>
            </a:endParaRPr>
          </a:p>
        </p:txBody>
      </p:sp>
      <p:pic>
        <p:nvPicPr>
          <p:cNvPr id="14" name="Picture 13">
            <a:extLst>
              <a:ext uri="{FF2B5EF4-FFF2-40B4-BE49-F238E27FC236}">
                <a16:creationId xmlns:a16="http://schemas.microsoft.com/office/drawing/2014/main" id="{8B1D5737-841A-4230-8CC9-FB97EE0830F3}"/>
              </a:ext>
            </a:extLst>
          </p:cNvPr>
          <p:cNvPicPr>
            <a:picLocks noChangeAspect="1"/>
          </p:cNvPicPr>
          <p:nvPr/>
        </p:nvPicPr>
        <p:blipFill>
          <a:blip r:embed="rId3"/>
          <a:stretch>
            <a:fillRect/>
          </a:stretch>
        </p:blipFill>
        <p:spPr>
          <a:xfrm>
            <a:off x="43799760" y="1642412"/>
            <a:ext cx="4933331" cy="876554"/>
          </a:xfrm>
          <a:prstGeom prst="rect">
            <a:avLst/>
          </a:prstGeom>
        </p:spPr>
      </p:pic>
      <p:pic>
        <p:nvPicPr>
          <p:cNvPr id="17" name="Picture 16">
            <a:extLst>
              <a:ext uri="{FF2B5EF4-FFF2-40B4-BE49-F238E27FC236}">
                <a16:creationId xmlns:a16="http://schemas.microsoft.com/office/drawing/2014/main" id="{87392CD6-D855-4C0C-A3DB-FEAED79FABFC}"/>
              </a:ext>
            </a:extLst>
          </p:cNvPr>
          <p:cNvPicPr>
            <a:picLocks noChangeAspect="1"/>
          </p:cNvPicPr>
          <p:nvPr/>
        </p:nvPicPr>
        <p:blipFill>
          <a:blip r:embed="rId4"/>
          <a:stretch>
            <a:fillRect/>
          </a:stretch>
        </p:blipFill>
        <p:spPr>
          <a:xfrm>
            <a:off x="43871061" y="639863"/>
            <a:ext cx="3754566" cy="810958"/>
          </a:xfrm>
          <a:prstGeom prst="rect">
            <a:avLst/>
          </a:prstGeom>
        </p:spPr>
      </p:pic>
      <p:pic>
        <p:nvPicPr>
          <p:cNvPr id="19" name="Picture 18">
            <a:extLst>
              <a:ext uri="{FF2B5EF4-FFF2-40B4-BE49-F238E27FC236}">
                <a16:creationId xmlns:a16="http://schemas.microsoft.com/office/drawing/2014/main" id="{37BF073B-B647-4C24-A17C-406706A8A97C}"/>
              </a:ext>
            </a:extLst>
          </p:cNvPr>
          <p:cNvPicPr>
            <a:picLocks noChangeAspect="1"/>
          </p:cNvPicPr>
          <p:nvPr/>
        </p:nvPicPr>
        <p:blipFill>
          <a:blip r:embed="rId5"/>
          <a:stretch>
            <a:fillRect/>
          </a:stretch>
        </p:blipFill>
        <p:spPr>
          <a:xfrm>
            <a:off x="37340946" y="726734"/>
            <a:ext cx="6092396" cy="1590130"/>
          </a:xfrm>
          <a:prstGeom prst="rect">
            <a:avLst/>
          </a:prstGeom>
        </p:spPr>
      </p:pic>
      <p:pic>
        <p:nvPicPr>
          <p:cNvPr id="33" name="Picture 32" descr="Assorted pills and capsules">
            <a:extLst>
              <a:ext uri="{FF2B5EF4-FFF2-40B4-BE49-F238E27FC236}">
                <a16:creationId xmlns:a16="http://schemas.microsoft.com/office/drawing/2014/main" id="{E8212DA7-B9D8-4502-AC67-304E07AEB5D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794826" y="2897353"/>
            <a:ext cx="5839653" cy="3893102"/>
          </a:xfrm>
          <a:prstGeom prst="rect">
            <a:avLst/>
          </a:prstGeom>
          <a:ln w="19050">
            <a:solidFill>
              <a:schemeClr val="tx1"/>
            </a:solidFill>
          </a:ln>
          <a:effectLst>
            <a:outerShdw blurRad="50800" dist="38100" dir="2700000" algn="tl" rotWithShape="0">
              <a:prstClr val="black">
                <a:alpha val="40000"/>
              </a:prstClr>
            </a:outerShdw>
          </a:effectLst>
        </p:spPr>
      </p:pic>
      <p:pic>
        <p:nvPicPr>
          <p:cNvPr id="11" name="Picture 10">
            <a:extLst>
              <a:ext uri="{FF2B5EF4-FFF2-40B4-BE49-F238E27FC236}">
                <a16:creationId xmlns:a16="http://schemas.microsoft.com/office/drawing/2014/main" id="{7785D2CD-143D-49CE-A37B-87D4C0463A2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085691" y="22187210"/>
            <a:ext cx="21498090" cy="9771859"/>
          </a:xfrm>
          <a:prstGeom prst="rect">
            <a:avLst/>
          </a:prstGeom>
          <a:ln w="19050">
            <a:solidFill>
              <a:schemeClr val="tx1"/>
            </a:solidFill>
          </a:ln>
          <a:effectLst>
            <a:outerShdw blurRad="50800" dist="38100" dir="2700000" algn="tl" rotWithShape="0">
              <a:prstClr val="black">
                <a:alpha val="40000"/>
              </a:prstClr>
            </a:outerShdw>
          </a:effectLst>
        </p:spPr>
      </p:pic>
      <p:pic>
        <p:nvPicPr>
          <p:cNvPr id="27" name="Picture 26">
            <a:extLst>
              <a:ext uri="{FF2B5EF4-FFF2-40B4-BE49-F238E27FC236}">
                <a16:creationId xmlns:a16="http://schemas.microsoft.com/office/drawing/2014/main" id="{33171547-F8F3-4B20-9A49-329162B1781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085691" y="10061764"/>
            <a:ext cx="21498091" cy="11726231"/>
          </a:xfrm>
          <a:prstGeom prst="rect">
            <a:avLst/>
          </a:prstGeom>
          <a:ln w="19050">
            <a:solidFill>
              <a:schemeClr val="tx1"/>
            </a:solidFill>
          </a:ln>
          <a:effectLst>
            <a:outerShdw blurRad="50800" dist="38100" dir="2700000" algn="tl" rotWithShape="0">
              <a:prstClr val="black">
                <a:alpha val="40000"/>
              </a:prstClr>
            </a:outerShdw>
          </a:effectLst>
        </p:spPr>
      </p:pic>
      <p:pic>
        <p:nvPicPr>
          <p:cNvPr id="26" name="Picture 25" descr="Smoke from factories">
            <a:extLst>
              <a:ext uri="{FF2B5EF4-FFF2-40B4-BE49-F238E27FC236}">
                <a16:creationId xmlns:a16="http://schemas.microsoft.com/office/drawing/2014/main" id="{3EA0EAF9-92D0-4230-9207-09806986A21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2582843" y="3805343"/>
            <a:ext cx="5839653" cy="3893102"/>
          </a:xfrm>
          <a:prstGeom prst="rect">
            <a:avLst/>
          </a:prstGeom>
          <a:ln w="19050">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71773080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23089</TotalTime>
  <Words>515</Words>
  <Application>Microsoft Office PowerPoint</Application>
  <PresentationFormat>Custom</PresentationFormat>
  <Paragraphs>43</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 Light</vt:lpstr>
      <vt:lpstr>Calibri</vt:lpstr>
      <vt:lpstr>Lato</vt:lpstr>
      <vt:lpstr>Arial</vt:lpstr>
      <vt:lpstr>Office Theme</vt:lpstr>
      <vt:lpstr>PAH exposure was positively associated with SABA or systemic corticosteroid use, across urine creatinine dilution adjustment methods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Notes:  1. Correct fonts won’t load until you open this in PowerPoint (e.g., if you’re previewing this in your browser it’ll look uglier than it actually is).  2. Generate QR codes here: https://www.qrcode-monkey.com/</dc:title>
  <dc:creator>Morrison, Mike</dc:creator>
  <cp:lastModifiedBy>Stephen Uong</cp:lastModifiedBy>
  <cp:revision>187</cp:revision>
  <dcterms:created xsi:type="dcterms:W3CDTF">2019-07-02T13:39:34Z</dcterms:created>
  <dcterms:modified xsi:type="dcterms:W3CDTF">2021-05-27T09:51:57Z</dcterms:modified>
</cp:coreProperties>
</file>